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8bae7bce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68bae7bce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8b767a3b6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8b767a3b6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9185ccb9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89185ccb9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8b767a3b6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68b767a3b6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8b767a3b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8b767a3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8b767a3b6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8b767a3b6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8b767a3b6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8b767a3b6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8b767a3b6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8b767a3b6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8b767a3b6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8b767a3b6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8b767a3b6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8b767a3b6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8bae7bce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68bae7bce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20">
                <a:solidFill>
                  <a:schemeClr val="lt1"/>
                </a:solidFill>
              </a:rPr>
              <a:t>Satellite Drone Navigation System </a:t>
            </a:r>
            <a:endParaRPr b="1" sz="502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20">
                <a:solidFill>
                  <a:schemeClr val="lt1"/>
                </a:solidFill>
              </a:rPr>
              <a:t>(SDNS)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28"/>
            </a:gs>
            <a:gs pos="100000">
              <a:srgbClr val="010101"/>
            </a:gs>
          </a:gsLst>
          <a:lin ang="5400700" scaled="0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3575" y="-89725"/>
            <a:ext cx="9467600" cy="54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28"/>
            </a:gs>
            <a:gs pos="100000">
              <a:srgbClr val="010101"/>
            </a:gs>
          </a:gsLst>
          <a:lin ang="5400700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>
                <a:solidFill>
                  <a:schemeClr val="lt1"/>
                </a:solidFill>
              </a:rPr>
              <a:t>Next Steps</a:t>
            </a:r>
            <a:endParaRPr sz="3220">
              <a:solidFill>
                <a:schemeClr val="lt1"/>
              </a:solidFill>
            </a:endParaRPr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524650" y="1290675"/>
            <a:ext cx="8520600" cy="22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481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75"/>
              <a:buChar char="●"/>
            </a:pPr>
            <a:r>
              <a:rPr lang="en" sz="2775">
                <a:solidFill>
                  <a:schemeClr val="lt1"/>
                </a:solidFill>
              </a:rPr>
              <a:t>Data Multimodality</a:t>
            </a:r>
            <a:endParaRPr sz="277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2775">
              <a:solidFill>
                <a:schemeClr val="lt1"/>
              </a:solidFill>
            </a:endParaRPr>
          </a:p>
          <a:p>
            <a:pPr indent="-40481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75"/>
              <a:buChar char="●"/>
            </a:pPr>
            <a:r>
              <a:rPr lang="en" sz="2775">
                <a:solidFill>
                  <a:schemeClr val="lt1"/>
                </a:solidFill>
              </a:rPr>
              <a:t>Swarm Relay</a:t>
            </a:r>
            <a:endParaRPr sz="277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2775">
              <a:solidFill>
                <a:schemeClr val="lt1"/>
              </a:solidFill>
            </a:endParaRPr>
          </a:p>
          <a:p>
            <a:pPr indent="-40481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75"/>
              <a:buChar char="●"/>
            </a:pPr>
            <a:r>
              <a:rPr lang="en" sz="2775">
                <a:solidFill>
                  <a:schemeClr val="lt1"/>
                </a:solidFill>
              </a:rPr>
              <a:t>Local Positioning Beacon</a:t>
            </a:r>
            <a:endParaRPr sz="2775">
              <a:solidFill>
                <a:schemeClr val="lt1"/>
              </a:solidFill>
            </a:endParaRPr>
          </a:p>
        </p:txBody>
      </p:sp>
      <p:pic>
        <p:nvPicPr>
          <p:cNvPr id="142" name="Google Shape;142;p23" title="h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050" y="1194725"/>
            <a:ext cx="719650" cy="7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 title="UGV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3313" y="2215687"/>
            <a:ext cx="1093100" cy="10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 title="UGV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938" y="2215687"/>
            <a:ext cx="1093100" cy="10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 title="UGV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688" y="2215687"/>
            <a:ext cx="1093100" cy="109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3"/>
          <p:cNvCxnSpPr/>
          <p:nvPr/>
        </p:nvCxnSpPr>
        <p:spPr>
          <a:xfrm flipH="1">
            <a:off x="5020450" y="2808275"/>
            <a:ext cx="315000" cy="7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3"/>
          <p:cNvCxnSpPr/>
          <p:nvPr/>
        </p:nvCxnSpPr>
        <p:spPr>
          <a:xfrm flipH="1">
            <a:off x="4106650" y="2808275"/>
            <a:ext cx="315000" cy="7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8" name="Google Shape;148;p23" title="UGV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988" y="3308787"/>
            <a:ext cx="1093100" cy="10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 title="soldi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6425" y="3516956"/>
            <a:ext cx="676800" cy="676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3"/>
          <p:cNvCxnSpPr>
            <a:endCxn id="149" idx="3"/>
          </p:cNvCxnSpPr>
          <p:nvPr/>
        </p:nvCxnSpPr>
        <p:spPr>
          <a:xfrm rot="10800000">
            <a:off x="5933225" y="3855343"/>
            <a:ext cx="290700" cy="3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28"/>
            </a:gs>
            <a:gs pos="100000">
              <a:srgbClr val="010101"/>
            </a:gs>
          </a:gsLst>
          <a:lin ang="5400012" scaled="0"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2459250" y="2093100"/>
            <a:ext cx="42255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20">
                <a:solidFill>
                  <a:schemeClr val="lt1"/>
                </a:solidFill>
              </a:rPr>
              <a:t>The Problem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28"/>
            </a:gs>
            <a:gs pos="100000">
              <a:srgbClr val="010101"/>
            </a:gs>
          </a:gsLst>
          <a:lin ang="5400012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125" y="152400"/>
            <a:ext cx="562975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825" y="3319900"/>
            <a:ext cx="700950" cy="7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/>
        </p:nvSpPr>
        <p:spPr>
          <a:xfrm>
            <a:off x="4875250" y="2698525"/>
            <a:ext cx="1922100" cy="1943700"/>
          </a:xfrm>
          <a:prstGeom prst="donut">
            <a:avLst>
              <a:gd fmla="val 7209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1775" y="1231325"/>
            <a:ext cx="543000" cy="5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>
            <a:off x="5226175" y="530975"/>
            <a:ext cx="2134200" cy="1943700"/>
          </a:xfrm>
          <a:prstGeom prst="donut">
            <a:avLst>
              <a:gd fmla="val 7209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69" name="Google Shape;69;p15"/>
          <p:cNvCxnSpPr/>
          <p:nvPr/>
        </p:nvCxnSpPr>
        <p:spPr>
          <a:xfrm rot="-5400000">
            <a:off x="5389775" y="2383375"/>
            <a:ext cx="2221200" cy="513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" name="Google Shape;70;p15"/>
          <p:cNvCxnSpPr>
            <a:stCxn id="65" idx="1"/>
          </p:cNvCxnSpPr>
          <p:nvPr/>
        </p:nvCxnSpPr>
        <p:spPr>
          <a:xfrm flipH="1" rot="10800000">
            <a:off x="5485825" y="1529275"/>
            <a:ext cx="254400" cy="2141100"/>
          </a:xfrm>
          <a:prstGeom prst="curvedConnector4">
            <a:avLst>
              <a:gd fmla="val -93603" name="adj1"/>
              <a:gd fmla="val 58184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" name="Google Shape;71;p15"/>
          <p:cNvCxnSpPr/>
          <p:nvPr/>
        </p:nvCxnSpPr>
        <p:spPr>
          <a:xfrm rot="-5400000">
            <a:off x="4985100" y="2373500"/>
            <a:ext cx="2724600" cy="543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" name="Google Shape;72;p15"/>
          <p:cNvCxnSpPr/>
          <p:nvPr/>
        </p:nvCxnSpPr>
        <p:spPr>
          <a:xfrm rot="-5400000">
            <a:off x="4915900" y="2235175"/>
            <a:ext cx="2260800" cy="19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28"/>
            </a:gs>
            <a:gs pos="100000">
              <a:srgbClr val="010101"/>
            </a:gs>
          </a:gsLst>
          <a:lin ang="5400012" scaled="0"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325" y="239222"/>
            <a:ext cx="6671350" cy="25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1375" y="2837449"/>
            <a:ext cx="1285074" cy="128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475" y="2839640"/>
            <a:ext cx="1285074" cy="1280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1987" y="2837450"/>
            <a:ext cx="1285076" cy="128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2600" y="2837449"/>
            <a:ext cx="1285074" cy="128507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1222400" y="4163100"/>
            <a:ext cx="113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Denial</a:t>
            </a:r>
            <a:r>
              <a:rPr lang="en" sz="1200">
                <a:solidFill>
                  <a:schemeClr val="lt1"/>
                </a:solidFill>
              </a:rPr>
              <a:t> Must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2861224" y="4163100"/>
            <a:ext cx="14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Augustinas Rukas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4810249" y="4163100"/>
            <a:ext cx="113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Tuomas Erola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6622538" y="4163100"/>
            <a:ext cx="128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Valtteri Pitkänen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28"/>
            </a:gs>
            <a:gs pos="100000">
              <a:srgbClr val="010101"/>
            </a:gs>
          </a:gsLst>
          <a:lin ang="5400012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 title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038" y="0"/>
            <a:ext cx="1173925" cy="117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title="dron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3093" y="2769198"/>
            <a:ext cx="617800" cy="61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7"/>
          <p:cNvCxnSpPr>
            <a:stCxn id="91" idx="3"/>
          </p:cNvCxnSpPr>
          <p:nvPr/>
        </p:nvCxnSpPr>
        <p:spPr>
          <a:xfrm>
            <a:off x="4880893" y="3078098"/>
            <a:ext cx="622500" cy="1956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7"/>
          <p:cNvCxnSpPr>
            <a:stCxn id="91" idx="1"/>
          </p:cNvCxnSpPr>
          <p:nvPr/>
        </p:nvCxnSpPr>
        <p:spPr>
          <a:xfrm flipH="1">
            <a:off x="3755793" y="3078098"/>
            <a:ext cx="507300" cy="1956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7"/>
          <p:cNvCxnSpPr>
            <a:stCxn id="90" idx="3"/>
          </p:cNvCxnSpPr>
          <p:nvPr/>
        </p:nvCxnSpPr>
        <p:spPr>
          <a:xfrm>
            <a:off x="5158963" y="586963"/>
            <a:ext cx="3957600" cy="455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7"/>
          <p:cNvCxnSpPr>
            <a:stCxn id="90" idx="1"/>
          </p:cNvCxnSpPr>
          <p:nvPr/>
        </p:nvCxnSpPr>
        <p:spPr>
          <a:xfrm flipH="1">
            <a:off x="4338" y="586963"/>
            <a:ext cx="3980700" cy="455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7"/>
          <p:cNvSpPr/>
          <p:nvPr/>
        </p:nvSpPr>
        <p:spPr>
          <a:xfrm>
            <a:off x="14250" y="4049525"/>
            <a:ext cx="9092450" cy="1093204"/>
          </a:xfrm>
          <a:custGeom>
            <a:rect b="b" l="l" r="r" t="t"/>
            <a:pathLst>
              <a:path extrusionOk="0" h="116889" w="363698">
                <a:moveTo>
                  <a:pt x="0" y="116889"/>
                </a:moveTo>
                <a:cubicBezTo>
                  <a:pt x="29683" y="97408"/>
                  <a:pt x="117482" y="0"/>
                  <a:pt x="178098" y="0"/>
                </a:cubicBezTo>
                <a:cubicBezTo>
                  <a:pt x="238714" y="0"/>
                  <a:pt x="332765" y="97408"/>
                  <a:pt x="363698" y="116889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97" name="Google Shape;97;p17"/>
          <p:cNvSpPr/>
          <p:nvPr/>
        </p:nvSpPr>
        <p:spPr>
          <a:xfrm>
            <a:off x="3755800" y="4708252"/>
            <a:ext cx="1737550" cy="325841"/>
          </a:xfrm>
          <a:custGeom>
            <a:rect b="b" l="l" r="r" t="t"/>
            <a:pathLst>
              <a:path extrusionOk="0" h="29230" w="69502">
                <a:moveTo>
                  <a:pt x="0" y="28835"/>
                </a:moveTo>
                <a:cubicBezTo>
                  <a:pt x="5200" y="24031"/>
                  <a:pt x="19613" y="-58"/>
                  <a:pt x="31197" y="8"/>
                </a:cubicBezTo>
                <a:cubicBezTo>
                  <a:pt x="42781" y="74"/>
                  <a:pt x="63118" y="24360"/>
                  <a:pt x="69502" y="29230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sp>
      <p:pic>
        <p:nvPicPr>
          <p:cNvPr id="98" name="Google Shape;98;p17" title="UGV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3913" y="4210600"/>
            <a:ext cx="1093100" cy="109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7"/>
          <p:cNvCxnSpPr/>
          <p:nvPr/>
        </p:nvCxnSpPr>
        <p:spPr>
          <a:xfrm flipH="1" rot="10800000">
            <a:off x="4568693" y="3288273"/>
            <a:ext cx="6600" cy="116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28"/>
            </a:gs>
            <a:gs pos="100000">
              <a:srgbClr val="010101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125" y="152400"/>
            <a:ext cx="562975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825" y="3319900"/>
            <a:ext cx="700950" cy="7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1775" y="1231325"/>
            <a:ext cx="543000" cy="54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8"/>
          <p:cNvCxnSpPr>
            <a:stCxn id="105" idx="0"/>
            <a:endCxn id="106" idx="2"/>
          </p:cNvCxnSpPr>
          <p:nvPr/>
        </p:nvCxnSpPr>
        <p:spPr>
          <a:xfrm flipH="1" rot="10800000">
            <a:off x="5836300" y="1774300"/>
            <a:ext cx="456900" cy="15456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28"/>
            </a:gs>
            <a:gs pos="100000">
              <a:srgbClr val="010101"/>
            </a:gs>
          </a:gsLst>
          <a:lin ang="5400012" scaled="0"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/>
        </p:nvSpPr>
        <p:spPr>
          <a:xfrm>
            <a:off x="3213000" y="196525"/>
            <a:ext cx="2718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</a:rPr>
              <a:t>Optical + SAR</a:t>
            </a:r>
            <a:endParaRPr sz="3100">
              <a:solidFill>
                <a:schemeClr val="lt1"/>
              </a:solidFill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175" y="917550"/>
            <a:ext cx="6917650" cy="38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28"/>
            </a:gs>
            <a:gs pos="100000">
              <a:srgbClr val="010101"/>
            </a:gs>
          </a:gsLst>
          <a:lin ang="5400700" scaled="0"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Matching Model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25" y="1185463"/>
            <a:ext cx="3257975" cy="27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300" y="1185475"/>
            <a:ext cx="3784475" cy="27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28"/>
            </a:gs>
            <a:gs pos="100000">
              <a:srgbClr val="010101"/>
            </a:gs>
          </a:gsLst>
          <a:lin ang="5400700" scaled="0"/>
        </a:gra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413" y="325825"/>
            <a:ext cx="2250975" cy="19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150" y="2848175"/>
            <a:ext cx="4463150" cy="166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2150" y="325825"/>
            <a:ext cx="4463155" cy="190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325" y="2848175"/>
            <a:ext cx="2981151" cy="16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